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9144000" cy="5143500" type="screen16x9"/>
  <p:notesSz cx="6858000" cy="9144000"/>
  <p:embeddedFontLst>
    <p:embeddedFont>
      <p:font typeface="Dreaming Outloud Pro" panose="03050502040302030504" pitchFamily="66" charset="0"/>
      <p:regular r:id="rId7"/>
      <p:italic r:id="rId8"/>
    </p:embeddedFont>
    <p:embeddedFont>
      <p:font typeface="Handlee" panose="020B0604020202020204" charset="0"/>
      <p:regular r:id="rId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4BB0"/>
    <a:srgbClr val="F848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A76962-7646-6511-30CE-1AC41210DB37}" v="3" dt="2025-01-09T15:20:44.647"/>
    <p1510:client id="{EA190D51-A426-2693-D372-93A75039BC72}" v="23" dt="2025-01-10T08:10:31.9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874" y="8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font" Target="fonts/font1.fntdata"/><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font3.fntdata"/><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5910319" y="40199"/>
            <a:ext cx="3108900" cy="1785074"/>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u="sng" dirty="0">
                <a:solidFill>
                  <a:schemeClr val="dk1"/>
                </a:solidFill>
                <a:latin typeface="Dreaming Outloud Pro" panose="03050502040302030504" pitchFamily="66" charset="0"/>
                <a:ea typeface="Handlee"/>
                <a:cs typeface="Dreaming Outloud Pro" panose="03050502040302030504" pitchFamily="66" charset="0"/>
                <a:sym typeface="Handlee"/>
              </a:rPr>
              <a:t>Science:</a:t>
            </a:r>
            <a:endParaRPr lang="en-US" sz="800" b="1" u="sng" dirty="0">
              <a:solidFill>
                <a:schemeClr val="dk1"/>
              </a:solidFill>
              <a:latin typeface="Dreaming Outloud Pro" panose="03050502040302030504" pitchFamily="66" charset="0"/>
              <a:ea typeface="Handlee"/>
              <a:cs typeface="Dreaming Outloud Pro" panose="03050502040302030504" pitchFamily="66" charset="0"/>
            </a:endParaRPr>
          </a:p>
          <a:p>
            <a:pPr algn="just"/>
            <a:r>
              <a:rPr lang="en-GB" sz="800" dirty="0">
                <a:latin typeface="Dreaming Outloud Pro"/>
                <a:ea typeface="Handlee"/>
                <a:cs typeface="Dreaming Outloud Pro"/>
                <a:sym typeface="Handlee"/>
              </a:rPr>
              <a:t>As Scientists, we will be learning all about Changing Materials. During this unit, we will be using a variety of scientific skills such as: carrying out simple tests, creating suggestions from our observations, identifying, classifying and gathering and recording data. </a:t>
            </a:r>
            <a:endParaRPr lang="en-GB" sz="800" b="1" dirty="0">
              <a:solidFill>
                <a:schemeClr val="dk1"/>
              </a:solidFill>
              <a:latin typeface="Dreaming Outloud Pro"/>
              <a:ea typeface="Handlee"/>
              <a:cs typeface="Dreaming Outloud Pro"/>
              <a:sym typeface="Handlee"/>
            </a:endParaRPr>
          </a:p>
          <a:p>
            <a:pPr algn="just"/>
            <a:r>
              <a:rPr lang="en-GB" sz="800" b="1" u="sng" dirty="0">
                <a:solidFill>
                  <a:schemeClr val="dk1"/>
                </a:solidFill>
                <a:latin typeface="Dreaming Outloud Pro" panose="03050502040302030504" pitchFamily="66" charset="0"/>
                <a:ea typeface="Handlee"/>
                <a:cs typeface="Dreaming Outloud Pro" panose="03050502040302030504" pitchFamily="66" charset="0"/>
                <a:sym typeface="Handlee"/>
              </a:rPr>
              <a:t>Maths:</a:t>
            </a:r>
            <a:endParaRPr sz="800" b="1" u="sng" dirty="0">
              <a:solidFill>
                <a:schemeClr val="dk1"/>
              </a:solidFill>
              <a:latin typeface="Dreaming Outloud Pro" panose="03050502040302030504" pitchFamily="66" charset="0"/>
              <a:ea typeface="Handlee"/>
              <a:cs typeface="Dreaming Outloud Pro" panose="03050502040302030504" pitchFamily="66" charset="0"/>
            </a:endParaRPr>
          </a:p>
          <a:p>
            <a:pPr algn="just"/>
            <a:r>
              <a:rPr lang="en-GB" sz="800" dirty="0">
                <a:latin typeface="Dreaming Outloud Pro" panose="03050502040302030504" pitchFamily="66" charset="0"/>
                <a:ea typeface="Handlee"/>
                <a:cs typeface="Dreaming Outloud Pro" panose="03050502040302030504" pitchFamily="66" charset="0"/>
                <a:sym typeface="Handlee"/>
              </a:rPr>
              <a:t>As Mathematicians,  we will be exploring addition and subtraction,, multiplication &amp; division, statistics, fractions and height &amp; length. Throughout the math’s lessons, we will be using our mathematical knowledge to solve problems. This term we are placing huge emphasis on the children’s ability to explain, prove and show their answers in another way to develop their mastery of maths.</a:t>
            </a:r>
            <a:endParaRPr lang="en-GB" sz="700" dirty="0">
              <a:solidFill>
                <a:schemeClr val="dk1"/>
              </a:solidFill>
              <a:latin typeface="Handlee"/>
              <a:ea typeface="Handlee"/>
              <a:cs typeface="Handlee"/>
            </a:endParaRPr>
          </a:p>
        </p:txBody>
      </p:sp>
      <p:sp>
        <p:nvSpPr>
          <p:cNvPr id="55" name="Google Shape;55;p13"/>
          <p:cNvSpPr txBox="1"/>
          <p:nvPr/>
        </p:nvSpPr>
        <p:spPr>
          <a:xfrm>
            <a:off x="124781" y="1503052"/>
            <a:ext cx="2939386" cy="1230691"/>
          </a:xfrm>
          <a:prstGeom prst="rect">
            <a:avLst/>
          </a:prstGeom>
          <a:noFill/>
          <a:ln w="19050" cap="flat" cmpd="sng">
            <a:solidFill>
              <a:srgbClr val="4A86E8"/>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r>
              <a:rPr lang="en-GB" sz="800" b="1" u="sng" dirty="0">
                <a:solidFill>
                  <a:schemeClr val="dk1"/>
                </a:solidFill>
                <a:latin typeface="Dreaming Outloud Pro" panose="03050502040302030504" pitchFamily="66" charset="0"/>
                <a:ea typeface="Handlee"/>
                <a:cs typeface="Dreaming Outloud Pro" panose="03050502040302030504" pitchFamily="66" charset="0"/>
                <a:sym typeface="Handlee"/>
              </a:rPr>
              <a:t>RE:</a:t>
            </a:r>
            <a:endParaRPr sz="800" b="1" u="sng" dirty="0">
              <a:solidFill>
                <a:schemeClr val="dk1"/>
              </a:solidFill>
              <a:latin typeface="Dreaming Outloud Pro" panose="03050502040302030504" pitchFamily="66" charset="0"/>
              <a:ea typeface="Handlee"/>
              <a:cs typeface="Dreaming Outloud Pro" panose="03050502040302030504" pitchFamily="66" charset="0"/>
              <a:sym typeface="Handlee"/>
            </a:endParaRPr>
          </a:p>
          <a:p>
            <a:pPr algn="just"/>
            <a:r>
              <a:rPr lang="en-GB" sz="800" dirty="0">
                <a:latin typeface="Dreaming Outloud Pro" panose="03050502040302030504" pitchFamily="66" charset="0"/>
                <a:ea typeface="Handlee"/>
                <a:cs typeface="Dreaming Outloud Pro" panose="03050502040302030504" pitchFamily="66" charset="0"/>
                <a:sym typeface="Handlee"/>
              </a:rPr>
              <a:t>To begin with we will be revisiting Islam and Why Easter is special to Christians.</a:t>
            </a:r>
          </a:p>
          <a:p>
            <a:pPr algn="just"/>
            <a:endParaRPr lang="en-GB" sz="800" b="1" dirty="0">
              <a:solidFill>
                <a:schemeClr val="dk1"/>
              </a:solidFill>
              <a:latin typeface="Dreaming Outloud Pro" panose="03050502040302030504" pitchFamily="66" charset="0"/>
              <a:ea typeface="Handlee"/>
              <a:cs typeface="Dreaming Outloud Pro" panose="03050502040302030504" pitchFamily="66" charset="0"/>
              <a:sym typeface="Handlee"/>
            </a:endParaRPr>
          </a:p>
          <a:p>
            <a:pPr algn="just"/>
            <a:r>
              <a:rPr lang="en-GB" sz="800" b="1" u="sng" dirty="0">
                <a:solidFill>
                  <a:schemeClr val="dk1"/>
                </a:solidFill>
                <a:latin typeface="Dreaming Outloud Pro" panose="03050502040302030504" pitchFamily="66" charset="0"/>
                <a:ea typeface="Handlee"/>
                <a:cs typeface="Dreaming Outloud Pro" panose="03050502040302030504" pitchFamily="66" charset="0"/>
                <a:sym typeface="Handlee"/>
              </a:rPr>
              <a:t>Christian Distinctiveness:</a:t>
            </a:r>
            <a:endParaRPr sz="800" b="1" u="sng" dirty="0">
              <a:solidFill>
                <a:schemeClr val="dk1"/>
              </a:solidFill>
              <a:latin typeface="Dreaming Outloud Pro" panose="03050502040302030504" pitchFamily="66" charset="0"/>
              <a:ea typeface="Handlee"/>
              <a:cs typeface="Dreaming Outloud Pro" panose="03050502040302030504" pitchFamily="66" charset="0"/>
              <a:sym typeface="Handlee"/>
            </a:endParaRPr>
          </a:p>
          <a:p>
            <a:pPr marL="0" lvl="0" indent="0" algn="just" rtl="0">
              <a:spcBef>
                <a:spcPts val="0"/>
              </a:spcBef>
              <a:spcAft>
                <a:spcPts val="375"/>
              </a:spcAft>
              <a:buNone/>
            </a:pPr>
            <a:r>
              <a:rPr lang="en-GB" sz="800" dirty="0">
                <a:solidFill>
                  <a:schemeClr val="dk1"/>
                </a:solidFill>
                <a:latin typeface="Dreaming Outloud Pro" panose="03050502040302030504" pitchFamily="66" charset="0"/>
                <a:ea typeface="Handlee"/>
                <a:cs typeface="Dreaming Outloud Pro" panose="03050502040302030504" pitchFamily="66" charset="0"/>
                <a:sym typeface="Handlee"/>
              </a:rPr>
              <a:t>We demonstrate our Christian Values through daily acts of collective worship, singing worship and family group acts of worship. </a:t>
            </a:r>
            <a:endParaRPr sz="800" dirty="0">
              <a:solidFill>
                <a:schemeClr val="dk1"/>
              </a:solidFill>
              <a:latin typeface="Dreaming Outloud Pro" panose="03050502040302030504" pitchFamily="66" charset="0"/>
              <a:ea typeface="Handlee"/>
              <a:cs typeface="Dreaming Outloud Pro" panose="03050502040302030504" pitchFamily="66" charset="0"/>
              <a:sym typeface="Handlee"/>
            </a:endParaRPr>
          </a:p>
        </p:txBody>
      </p:sp>
      <p:sp>
        <p:nvSpPr>
          <p:cNvPr id="56" name="Google Shape;56;p13"/>
          <p:cNvSpPr txBox="1"/>
          <p:nvPr/>
        </p:nvSpPr>
        <p:spPr>
          <a:xfrm>
            <a:off x="0" y="-45675"/>
            <a:ext cx="3135900" cy="1548727"/>
          </a:xfrm>
          <a:prstGeom prst="rect">
            <a:avLst/>
          </a:prstGeom>
          <a:noFill/>
          <a:ln>
            <a:no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u="sng" dirty="0">
                <a:solidFill>
                  <a:schemeClr val="dk1"/>
                </a:solidFill>
                <a:latin typeface="Dreaming Outloud Pro" panose="03050502040302030504" pitchFamily="66" charset="0"/>
                <a:ea typeface="Handlee"/>
                <a:cs typeface="Dreaming Outloud Pro" panose="03050502040302030504" pitchFamily="66" charset="0"/>
                <a:sym typeface="Handlee"/>
              </a:rPr>
              <a:t>PE:</a:t>
            </a:r>
            <a:endParaRPr lang="en-US" sz="800" b="1" u="sng" dirty="0">
              <a:solidFill>
                <a:schemeClr val="dk1"/>
              </a:solidFill>
              <a:latin typeface="Dreaming Outloud Pro" panose="03050502040302030504" pitchFamily="66" charset="0"/>
              <a:ea typeface="Handlee"/>
              <a:cs typeface="Dreaming Outloud Pro" panose="03050502040302030504" pitchFamily="66" charset="0"/>
            </a:endParaRPr>
          </a:p>
          <a:p>
            <a:r>
              <a:rPr lang="en-GB" sz="800" dirty="0">
                <a:solidFill>
                  <a:schemeClr val="tx1"/>
                </a:solidFill>
                <a:latin typeface="Dreaming Outloud Pro" panose="03050502040302030504" pitchFamily="66" charset="0"/>
                <a:ea typeface="Handlee"/>
                <a:cs typeface="Dreaming Outloud Pro" panose="03050502040302030504" pitchFamily="66" charset="0"/>
                <a:sym typeface="Handlee"/>
              </a:rPr>
              <a:t>As well-rounded, active citizens, our children will feel a sense of belonging by immersing themselves in a wide range of physical activities as well as welly walks. This term, our sessions will be guided by an external sports company. Our PE day is Friday. </a:t>
            </a:r>
          </a:p>
          <a:p>
            <a:endParaRPr sz="800" dirty="0">
              <a:solidFill>
                <a:schemeClr val="dk1"/>
              </a:solidFill>
              <a:latin typeface="Dreaming Outloud Pro" panose="03050502040302030504" pitchFamily="66" charset="0"/>
              <a:ea typeface="Handlee"/>
              <a:cs typeface="Dreaming Outloud Pro" panose="03050502040302030504" pitchFamily="66" charset="0"/>
            </a:endParaRPr>
          </a:p>
          <a:p>
            <a:pPr marL="0" lvl="0" indent="0" algn="l" rtl="0">
              <a:spcBef>
                <a:spcPts val="0"/>
              </a:spcBef>
              <a:spcAft>
                <a:spcPts val="0"/>
              </a:spcAft>
              <a:buClr>
                <a:schemeClr val="dk1"/>
              </a:buClr>
              <a:buSzPts val="1100"/>
              <a:buFont typeface="Arial"/>
              <a:buNone/>
            </a:pPr>
            <a:r>
              <a:rPr lang="en-GB" sz="800" b="1" u="sng" dirty="0">
                <a:solidFill>
                  <a:schemeClr val="dk1"/>
                </a:solidFill>
                <a:latin typeface="Dreaming Outloud Pro" panose="03050502040302030504" pitchFamily="66" charset="0"/>
                <a:ea typeface="Handlee"/>
                <a:cs typeface="Dreaming Outloud Pro" panose="03050502040302030504" pitchFamily="66" charset="0"/>
                <a:sym typeface="Handlee"/>
              </a:rPr>
              <a:t>Forest School:</a:t>
            </a:r>
            <a:endParaRPr sz="800" b="1" u="sng" dirty="0">
              <a:solidFill>
                <a:schemeClr val="dk1"/>
              </a:solidFill>
              <a:latin typeface="Dreaming Outloud Pro" panose="03050502040302030504" pitchFamily="66" charset="0"/>
              <a:ea typeface="Handlee"/>
              <a:cs typeface="Dreaming Outloud Pro" panose="03050502040302030504" pitchFamily="66" charset="0"/>
            </a:endParaRPr>
          </a:p>
          <a:p>
            <a:pPr>
              <a:buClr>
                <a:schemeClr val="dk1"/>
              </a:buClr>
              <a:buSzPts val="1100"/>
            </a:pPr>
            <a:r>
              <a:rPr lang="en-GB" sz="800" dirty="0">
                <a:solidFill>
                  <a:schemeClr val="dk1"/>
                </a:solidFill>
                <a:latin typeface="Dreaming Outloud Pro" panose="03050502040302030504" pitchFamily="66" charset="0"/>
                <a:ea typeface="Handlee"/>
                <a:cs typeface="Dreaming Outloud Pro" panose="03050502040302030504" pitchFamily="66" charset="0"/>
                <a:sym typeface="Handlee"/>
              </a:rPr>
              <a:t>We are extremely fortunate to be able to access provision for outdoor learning. We will be heading off on our adventures this term! Our first date is Wed 15</a:t>
            </a:r>
            <a:r>
              <a:rPr lang="en-GB" sz="800" baseline="30000" dirty="0">
                <a:solidFill>
                  <a:schemeClr val="dk1"/>
                </a:solidFill>
                <a:latin typeface="Dreaming Outloud Pro" panose="03050502040302030504" pitchFamily="66" charset="0"/>
                <a:ea typeface="Handlee"/>
                <a:cs typeface="Dreaming Outloud Pro" panose="03050502040302030504" pitchFamily="66" charset="0"/>
                <a:sym typeface="Handlee"/>
              </a:rPr>
              <a:t>h</a:t>
            </a:r>
            <a:r>
              <a:rPr lang="en-GB" sz="800" dirty="0">
                <a:solidFill>
                  <a:schemeClr val="dk1"/>
                </a:solidFill>
                <a:latin typeface="Dreaming Outloud Pro" panose="03050502040302030504" pitchFamily="66" charset="0"/>
                <a:ea typeface="Handlee"/>
                <a:cs typeface="Dreaming Outloud Pro" panose="03050502040302030504" pitchFamily="66" charset="0"/>
                <a:sym typeface="Handlee"/>
              </a:rPr>
              <a:t> Jan. </a:t>
            </a:r>
            <a:r>
              <a:rPr lang="en-GB" sz="800" b="1" i="1" dirty="0">
                <a:solidFill>
                  <a:schemeClr val="dk1"/>
                </a:solidFill>
                <a:latin typeface="Dreaming Outloud Pro" panose="03050502040302030504" pitchFamily="66" charset="0"/>
                <a:ea typeface="Handlee"/>
                <a:cs typeface="Dreaming Outloud Pro" panose="03050502040302030504" pitchFamily="66" charset="0"/>
                <a:sym typeface="Handlee"/>
              </a:rPr>
              <a:t>Please ensure children come to school with appropriate clothing and footwear for these sessions. </a:t>
            </a:r>
            <a:endParaRPr sz="800" dirty="0">
              <a:solidFill>
                <a:schemeClr val="dk1"/>
              </a:solidFill>
              <a:latin typeface="Dreaming Outloud Pro" panose="03050502040302030504" pitchFamily="66" charset="0"/>
              <a:cs typeface="Dreaming Outloud Pro" panose="03050502040302030504" pitchFamily="66" charset="0"/>
            </a:endParaRPr>
          </a:p>
        </p:txBody>
      </p:sp>
      <p:sp>
        <p:nvSpPr>
          <p:cNvPr id="57" name="Google Shape;57;p13"/>
          <p:cNvSpPr txBox="1"/>
          <p:nvPr/>
        </p:nvSpPr>
        <p:spPr>
          <a:xfrm>
            <a:off x="3178214" y="128200"/>
            <a:ext cx="2697444" cy="1046410"/>
          </a:xfrm>
          <a:prstGeom prst="rect">
            <a:avLst/>
          </a:prstGeom>
          <a:noFill/>
          <a:ln w="19050" cap="flat" cmpd="sng">
            <a:solidFill>
              <a:srgbClr val="4A86E8"/>
            </a:solidFill>
            <a:prstDash val="solid"/>
            <a:round/>
            <a:headEnd type="none" w="sm" len="sm"/>
            <a:tailEnd type="none" w="sm" len="sm"/>
          </a:ln>
        </p:spPr>
        <p:txBody>
          <a:bodyPr spcFirstLastPara="1" wrap="square" lIns="91425" tIns="91425" rIns="91425" bIns="91425" anchor="t" anchorCtr="0">
            <a:spAutoFit/>
          </a:bodyPr>
          <a:lstStyle/>
          <a:p>
            <a:pPr algn="just"/>
            <a:r>
              <a:rPr lang="en-GB" sz="800" b="1" u="sng" dirty="0">
                <a:latin typeface="Dreaming Outloud Pro" panose="03050502040302030504" pitchFamily="66" charset="0"/>
                <a:ea typeface="Handlee"/>
                <a:cs typeface="Dreaming Outloud Pro" panose="03050502040302030504" pitchFamily="66" charset="0"/>
                <a:sym typeface="Handlee"/>
              </a:rPr>
              <a:t>Art &amp; Design</a:t>
            </a:r>
            <a:r>
              <a:rPr lang="en-GB" sz="800" b="1" dirty="0">
                <a:latin typeface="Dreaming Outloud Pro" panose="03050502040302030504" pitchFamily="66" charset="0"/>
                <a:ea typeface="Handlee"/>
                <a:cs typeface="Dreaming Outloud Pro" panose="03050502040302030504" pitchFamily="66" charset="0"/>
                <a:sym typeface="Handlee"/>
              </a:rPr>
              <a:t>: </a:t>
            </a:r>
          </a:p>
          <a:p>
            <a:pPr algn="just"/>
            <a:r>
              <a:rPr lang="en-GB" sz="800" dirty="0">
                <a:latin typeface="Dreaming Outloud Pro" panose="03050502040302030504" pitchFamily="66" charset="0"/>
                <a:ea typeface="Handlee"/>
                <a:cs typeface="Dreaming Outloud Pro" panose="03050502040302030504" pitchFamily="66" charset="0"/>
                <a:sym typeface="Handlee"/>
              </a:rPr>
              <a:t>As artists, we will be exploring weaving.. We will be looking at the colours and </a:t>
            </a:r>
            <a:r>
              <a:rPr lang="en-GB" sz="800" dirty="0" err="1">
                <a:latin typeface="Dreaming Outloud Pro" panose="03050502040302030504" pitchFamily="66" charset="0"/>
                <a:ea typeface="Handlee"/>
                <a:cs typeface="Dreaming Outloud Pro" panose="03050502040302030504" pitchFamily="66" charset="0"/>
                <a:sym typeface="Handlee"/>
              </a:rPr>
              <a:t>tesxtures</a:t>
            </a:r>
            <a:r>
              <a:rPr lang="en-GB" sz="800">
                <a:latin typeface="Dreaming Outloud Pro" panose="03050502040302030504" pitchFamily="66" charset="0"/>
                <a:ea typeface="Handlee"/>
                <a:cs typeface="Dreaming Outloud Pro" panose="03050502040302030504" pitchFamily="66" charset="0"/>
                <a:sym typeface="Handlee"/>
              </a:rPr>
              <a:t> of </a:t>
            </a:r>
            <a:r>
              <a:rPr lang="en-GB" sz="800" dirty="0">
                <a:latin typeface="Dreaming Outloud Pro" panose="03050502040302030504" pitchFamily="66" charset="0"/>
                <a:ea typeface="Handlee"/>
                <a:cs typeface="Dreaming Outloud Pro" panose="03050502040302030504" pitchFamily="66" charset="0"/>
                <a:sym typeface="Handlee"/>
              </a:rPr>
              <a:t>our local environment and how we can incorporate that into our weaving.</a:t>
            </a:r>
            <a:endParaRPr lang="en-GB" sz="800" b="1" dirty="0">
              <a:latin typeface="Dreaming Outloud Pro" panose="03050502040302030504" pitchFamily="66" charset="0"/>
              <a:ea typeface="Handlee"/>
              <a:cs typeface="Dreaming Outloud Pro" panose="03050502040302030504" pitchFamily="66" charset="0"/>
              <a:sym typeface="Handlee"/>
            </a:endParaRPr>
          </a:p>
          <a:p>
            <a:pPr algn="just"/>
            <a:r>
              <a:rPr lang="en-GB" sz="800" b="1" u="sng" dirty="0">
                <a:latin typeface="Dreaming Outloud Pro" panose="03050502040302030504" pitchFamily="66" charset="0"/>
                <a:ea typeface="Handlee"/>
                <a:cs typeface="Dreaming Outloud Pro" panose="03050502040302030504" pitchFamily="66" charset="0"/>
                <a:sym typeface="Handlee"/>
              </a:rPr>
              <a:t>Design &amp; Technology:</a:t>
            </a:r>
            <a:endParaRPr lang="en-GB" sz="800" u="sng" dirty="0">
              <a:latin typeface="Dreaming Outloud Pro" panose="03050502040302030504" pitchFamily="66" charset="0"/>
              <a:cs typeface="Dreaming Outloud Pro" panose="03050502040302030504" pitchFamily="66" charset="0"/>
            </a:endParaRPr>
          </a:p>
          <a:p>
            <a:pPr algn="just"/>
            <a:r>
              <a:rPr lang="en-GB" sz="800" dirty="0">
                <a:latin typeface="Dreaming Outloud Pro" panose="03050502040302030504" pitchFamily="66" charset="0"/>
                <a:ea typeface="Handlee"/>
                <a:cs typeface="Dreaming Outloud Pro" panose="03050502040302030504" pitchFamily="66" charset="0"/>
                <a:sym typeface="Handlee"/>
              </a:rPr>
              <a:t>As designers, our project this term will be liking our learning to history to design our own moon buggies.</a:t>
            </a:r>
            <a:endParaRPr lang="en-GB" sz="800" dirty="0">
              <a:latin typeface="Dreaming Outloud Pro" panose="03050502040302030504" pitchFamily="66" charset="0"/>
              <a:cs typeface="Dreaming Outloud Pro" panose="03050502040302030504" pitchFamily="66" charset="0"/>
            </a:endParaRPr>
          </a:p>
        </p:txBody>
      </p:sp>
      <p:sp>
        <p:nvSpPr>
          <p:cNvPr id="58" name="Google Shape;58;p13"/>
          <p:cNvSpPr txBox="1"/>
          <p:nvPr/>
        </p:nvSpPr>
        <p:spPr>
          <a:xfrm>
            <a:off x="5960059" y="3431463"/>
            <a:ext cx="3151200" cy="1548727"/>
          </a:xfrm>
          <a:prstGeom prst="rect">
            <a:avLst/>
          </a:prstGeom>
          <a:noFill/>
          <a:ln>
            <a:no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u="sng" dirty="0">
                <a:solidFill>
                  <a:schemeClr val="dk1"/>
                </a:solidFill>
                <a:latin typeface="Dreaming Outloud Pro" panose="03050502040302030504" pitchFamily="66" charset="0"/>
                <a:ea typeface="Handlee"/>
                <a:cs typeface="Dreaming Outloud Pro" panose="03050502040302030504" pitchFamily="66" charset="0"/>
                <a:sym typeface="Handlee"/>
              </a:rPr>
              <a:t>History and Geography:</a:t>
            </a:r>
            <a:endParaRPr lang="en-US" sz="800" u="sng" dirty="0">
              <a:solidFill>
                <a:schemeClr val="dk1"/>
              </a:solidFill>
              <a:latin typeface="Dreaming Outloud Pro" panose="03050502040302030504" pitchFamily="66" charset="0"/>
              <a:ea typeface="Handlee"/>
              <a:cs typeface="Dreaming Outloud Pro" panose="03050502040302030504" pitchFamily="66" charset="0"/>
            </a:endParaRPr>
          </a:p>
          <a:p>
            <a:pPr algn="just"/>
            <a:r>
              <a:rPr lang="en-GB" sz="800" dirty="0">
                <a:latin typeface="Dreaming Outloud Pro" panose="03050502040302030504" pitchFamily="66" charset="0"/>
                <a:ea typeface="Handlee"/>
                <a:cs typeface="Dreaming Outloud Pro" panose="03050502040302030504" pitchFamily="66" charset="0"/>
                <a:sym typeface="Handlee"/>
              </a:rPr>
              <a:t>As Geographers, we will be learning about hot and cold countries and how being near or far from the equator affects the climate. We will be retrieving our knowledge of previous learning to help us locate and name continents and oceans.</a:t>
            </a:r>
            <a:endParaRPr sz="800" dirty="0">
              <a:latin typeface="Dreaming Outloud Pro" panose="03050502040302030504" pitchFamily="66" charset="0"/>
              <a:cs typeface="Dreaming Outloud Pro" panose="03050502040302030504" pitchFamily="66" charset="0"/>
            </a:endParaRPr>
          </a:p>
          <a:p>
            <a:pPr lvl="0" algn="just">
              <a:spcBef>
                <a:spcPts val="0"/>
              </a:spcBef>
              <a:spcAft>
                <a:spcPts val="0"/>
              </a:spcAft>
              <a:buNone/>
            </a:pPr>
            <a:endParaRPr lang="en-GB" sz="800" b="1" dirty="0">
              <a:latin typeface="Dreaming Outloud Pro" panose="03050502040302030504" pitchFamily="66" charset="0"/>
              <a:cs typeface="Dreaming Outloud Pro" panose="03050502040302030504" pitchFamily="66" charset="0"/>
            </a:endParaRPr>
          </a:p>
          <a:p>
            <a:pPr algn="just"/>
            <a:r>
              <a:rPr lang="en-GB" sz="800" dirty="0">
                <a:latin typeface="Dreaming Outloud Pro"/>
                <a:ea typeface="Handlee"/>
                <a:cs typeface="Dreaming Outloud Pro"/>
                <a:sym typeface="Handlee"/>
              </a:rPr>
              <a:t>As Historians, we will be learning about Neil Armstrong and Christopher </a:t>
            </a:r>
            <a:r>
              <a:rPr lang="en-GB" sz="800">
                <a:latin typeface="Dreaming Outloud Pro"/>
                <a:ea typeface="Handlee"/>
                <a:cs typeface="Dreaming Outloud Pro"/>
                <a:sym typeface="Handlee"/>
              </a:rPr>
              <a:t>Columbus. We will be using sources to identify why </a:t>
            </a:r>
            <a:r>
              <a:rPr lang="en-GB" sz="800" dirty="0">
                <a:latin typeface="Dreaming Outloud Pro"/>
                <a:ea typeface="Handlee"/>
                <a:cs typeface="Dreaming Outloud Pro"/>
                <a:sym typeface="Handlee"/>
              </a:rPr>
              <a:t>each of these people are significant in our history and the impact they have made.</a:t>
            </a:r>
            <a:endParaRPr lang="en-GB" sz="800" dirty="0">
              <a:latin typeface="Dreaming Outloud Pro"/>
              <a:cs typeface="Dreaming Outloud Pro"/>
              <a:sym typeface="Handlee"/>
            </a:endParaRPr>
          </a:p>
          <a:p>
            <a:pPr marL="0" lvl="0" indent="0" algn="just">
              <a:spcBef>
                <a:spcPts val="0"/>
              </a:spcBef>
              <a:spcAft>
                <a:spcPts val="0"/>
              </a:spcAft>
              <a:buSzPts val="1100"/>
              <a:buFont typeface="Arial"/>
              <a:buNone/>
            </a:pPr>
            <a:endParaRPr lang="en-GB" sz="800" dirty="0">
              <a:solidFill>
                <a:schemeClr val="dk1"/>
              </a:solidFill>
              <a:latin typeface="Handlee"/>
            </a:endParaRPr>
          </a:p>
        </p:txBody>
      </p:sp>
      <p:sp>
        <p:nvSpPr>
          <p:cNvPr id="59" name="Google Shape;59;p13"/>
          <p:cNvSpPr txBox="1"/>
          <p:nvPr/>
        </p:nvSpPr>
        <p:spPr>
          <a:xfrm>
            <a:off x="3211627" y="3682622"/>
            <a:ext cx="2702546" cy="892522"/>
          </a:xfrm>
          <a:prstGeom prst="rect">
            <a:avLst/>
          </a:prstGeom>
          <a:noFill/>
          <a:ln w="19050" cap="flat" cmpd="sng">
            <a:solidFill>
              <a:srgbClr val="4A86E8"/>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u="sng" dirty="0">
                <a:solidFill>
                  <a:schemeClr val="dk1"/>
                </a:solidFill>
                <a:latin typeface="Dreaming Outloud Pro" panose="03050502040302030504" pitchFamily="66" charset="0"/>
                <a:ea typeface="Handlee"/>
                <a:cs typeface="Dreaming Outloud Pro" panose="03050502040302030504" pitchFamily="66" charset="0"/>
                <a:sym typeface="Handlee"/>
              </a:rPr>
              <a:t>Music: </a:t>
            </a:r>
            <a:endParaRPr sz="800" b="1" u="sng" dirty="0">
              <a:solidFill>
                <a:schemeClr val="dk1"/>
              </a:solidFill>
              <a:latin typeface="Dreaming Outloud Pro" panose="03050502040302030504" pitchFamily="66" charset="0"/>
              <a:ea typeface="Handlee"/>
              <a:cs typeface="Dreaming Outloud Pro" panose="03050502040302030504" pitchFamily="66" charset="0"/>
              <a:sym typeface="Handlee"/>
            </a:endParaRPr>
          </a:p>
          <a:p>
            <a:pPr algn="just"/>
            <a:r>
              <a:rPr lang="en-GB" sz="800" dirty="0">
                <a:latin typeface="Dreaming Outloud Pro" panose="03050502040302030504" pitchFamily="66" charset="0"/>
                <a:ea typeface="Handlee"/>
                <a:cs typeface="Dreaming Outloud Pro" panose="03050502040302030504" pitchFamily="66" charset="0"/>
                <a:sym typeface="Handlee"/>
              </a:rPr>
              <a:t>As musicians, we will learn the Grandma rap.</a:t>
            </a:r>
            <a:r>
              <a:rPr lang="en-GB" sz="800" b="0" i="0" dirty="0">
                <a:solidFill>
                  <a:srgbClr val="434343"/>
                </a:solidFill>
                <a:effectLst/>
                <a:latin typeface="Dreaming Outloud Pro" panose="03050502040302030504" pitchFamily="66" charset="0"/>
                <a:cs typeface="Dreaming Outloud Pro" panose="03050502040302030504" pitchFamily="66" charset="0"/>
              </a:rPr>
              <a:t> The children will study musical structures, beats and rhythms. </a:t>
            </a:r>
          </a:p>
          <a:p>
            <a:pPr algn="just"/>
            <a:endParaRPr lang="en-GB" sz="600" dirty="0">
              <a:latin typeface="Dreaming Outloud Pro" panose="03050502040302030504" pitchFamily="66" charset="0"/>
              <a:ea typeface="Handlee"/>
              <a:cs typeface="Dreaming Outloud Pro" panose="03050502040302030504" pitchFamily="66" charset="0"/>
              <a:sym typeface="Handlee"/>
            </a:endParaRPr>
          </a:p>
          <a:p>
            <a:pPr algn="just"/>
            <a:r>
              <a:rPr lang="en-GB" sz="800" dirty="0">
                <a:latin typeface="Dreaming Outloud Pro" panose="03050502040302030504" pitchFamily="66" charset="0"/>
                <a:ea typeface="Handlee"/>
                <a:cs typeface="Dreaming Outloud Pro" panose="03050502040302030504" pitchFamily="66" charset="0"/>
                <a:sym typeface="Handlee"/>
              </a:rPr>
              <a:t>We will also be learning Easter songs ready for our Easter service. </a:t>
            </a:r>
            <a:endParaRPr lang="en-GB" sz="800" dirty="0">
              <a:solidFill>
                <a:schemeClr val="dk1"/>
              </a:solidFill>
              <a:latin typeface="Dreaming Outloud Pro" panose="03050502040302030504" pitchFamily="66" charset="0"/>
              <a:ea typeface="Handlee"/>
              <a:cs typeface="Dreaming Outloud Pro" panose="03050502040302030504" pitchFamily="66" charset="0"/>
            </a:endParaRPr>
          </a:p>
        </p:txBody>
      </p:sp>
      <p:sp>
        <p:nvSpPr>
          <p:cNvPr id="60" name="Google Shape;60;p13"/>
          <p:cNvSpPr txBox="1"/>
          <p:nvPr/>
        </p:nvSpPr>
        <p:spPr>
          <a:xfrm>
            <a:off x="5960732" y="2261942"/>
            <a:ext cx="3058487" cy="923299"/>
          </a:xfrm>
          <a:prstGeom prst="rect">
            <a:avLst/>
          </a:prstGeom>
          <a:noFill/>
          <a:ln w="19050" cap="flat" cmpd="sng">
            <a:solidFill>
              <a:srgbClr val="4A86E8"/>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u="sng" dirty="0">
                <a:solidFill>
                  <a:schemeClr val="dk1"/>
                </a:solidFill>
                <a:latin typeface="Dreaming Outloud Pro" panose="03050502040302030504" pitchFamily="66" charset="0"/>
                <a:ea typeface="Handlee"/>
                <a:cs typeface="Dreaming Outloud Pro" panose="03050502040302030504" pitchFamily="66" charset="0"/>
                <a:sym typeface="Handlee"/>
              </a:rPr>
              <a:t>RHE:</a:t>
            </a:r>
            <a:endParaRPr sz="800" b="1" u="sng" dirty="0">
              <a:solidFill>
                <a:schemeClr val="dk1"/>
              </a:solidFill>
              <a:latin typeface="Dreaming Outloud Pro" panose="03050502040302030504" pitchFamily="66" charset="0"/>
              <a:ea typeface="Handlee"/>
              <a:cs typeface="Dreaming Outloud Pro" panose="03050502040302030504" pitchFamily="66" charset="0"/>
              <a:sym typeface="Handlee"/>
            </a:endParaRPr>
          </a:p>
          <a:p>
            <a:pPr algn="just">
              <a:buClr>
                <a:schemeClr val="dk1"/>
              </a:buClr>
              <a:buSzPts val="1100"/>
            </a:pPr>
            <a:r>
              <a:rPr lang="en-GB" sz="800" dirty="0">
                <a:latin typeface="Dreaming Outloud Pro"/>
                <a:ea typeface="Handlee"/>
                <a:cs typeface="Dreaming Outloud Pro"/>
                <a:sym typeface="Handlee"/>
              </a:rPr>
              <a:t>As healthy, confident and resilient children, </a:t>
            </a:r>
            <a:r>
              <a:rPr lang="en-GB" sz="800" dirty="0">
                <a:solidFill>
                  <a:schemeClr val="dk1"/>
                </a:solidFill>
                <a:latin typeface="Dreaming Outloud Pro"/>
                <a:ea typeface="Handlee"/>
                <a:cs typeface="Dreaming Outloud Pro"/>
                <a:sym typeface="Handlee"/>
              </a:rPr>
              <a:t>we will be learning about Citizenship and Economic Wellbeing. Throughout the year, our learning will be built upon foundations of understanding our emotions, techniques to help us regulate how we are feeling and mindfulness. </a:t>
            </a:r>
            <a:endParaRPr sz="800" dirty="0">
              <a:solidFill>
                <a:schemeClr val="dk1"/>
              </a:solidFill>
              <a:latin typeface="Dreaming Outloud Pro"/>
              <a:ea typeface="Handlee"/>
              <a:cs typeface="Dreaming Outloud Pro"/>
              <a:sym typeface="Handlee"/>
            </a:endParaRPr>
          </a:p>
        </p:txBody>
      </p:sp>
      <p:sp>
        <p:nvSpPr>
          <p:cNvPr id="61" name="Google Shape;61;p13"/>
          <p:cNvSpPr txBox="1"/>
          <p:nvPr/>
        </p:nvSpPr>
        <p:spPr>
          <a:xfrm>
            <a:off x="75043" y="3369908"/>
            <a:ext cx="3108900" cy="1425616"/>
          </a:xfrm>
          <a:prstGeom prst="rect">
            <a:avLst/>
          </a:prstGeom>
          <a:noFill/>
          <a:ln>
            <a:no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u="sng" dirty="0">
                <a:solidFill>
                  <a:schemeClr val="dk1"/>
                </a:solidFill>
                <a:latin typeface="Dreaming Outloud Pro" panose="03050502040302030504" pitchFamily="66" charset="0"/>
                <a:ea typeface="Handlee"/>
                <a:cs typeface="Dreaming Outloud Pro" panose="03050502040302030504" pitchFamily="66" charset="0"/>
                <a:sym typeface="Handlee"/>
              </a:rPr>
              <a:t>English:</a:t>
            </a:r>
            <a:endParaRPr sz="800" b="1" u="sng" dirty="0">
              <a:solidFill>
                <a:schemeClr val="dk1"/>
              </a:solidFill>
              <a:latin typeface="Dreaming Outloud Pro" panose="03050502040302030504" pitchFamily="66" charset="0"/>
              <a:ea typeface="Handlee"/>
              <a:cs typeface="Dreaming Outloud Pro" panose="03050502040302030504" pitchFamily="66" charset="0"/>
              <a:sym typeface="Handlee"/>
            </a:endParaRPr>
          </a:p>
          <a:p>
            <a:pPr algn="just"/>
            <a:r>
              <a:rPr lang="en-GB" sz="800" dirty="0">
                <a:latin typeface="Dreaming Outloud Pro"/>
                <a:cs typeface="Dreaming Outloud Pro"/>
              </a:rPr>
              <a:t>During the Spring Term, our daily English sessions will be made up of Read Write Inc. These sessions are about embedding and applying the children’s decoding skills and building a stamina for writing, so they become second nature. We will also spend time focusing on developing their comprehensions skills so they can talk about what they have read with confidence </a:t>
            </a:r>
            <a:r>
              <a:rPr lang="en-GB" sz="800">
                <a:latin typeface="Dreaming Outloud Pro"/>
                <a:cs typeface="Dreaming Outloud Pro"/>
              </a:rPr>
              <a:t>and retrieve </a:t>
            </a:r>
            <a:r>
              <a:rPr lang="en-GB" sz="800" dirty="0">
                <a:latin typeface="Dreaming Outloud Pro"/>
                <a:cs typeface="Dreaming Outloud Pro"/>
              </a:rPr>
              <a:t>answers from the text they have read. </a:t>
            </a:r>
          </a:p>
          <a:p>
            <a:pPr algn="just"/>
            <a:endParaRPr lang="en-GB" sz="800" dirty="0">
              <a:latin typeface="Dreaming Outloud Pro" panose="03050502040302030504" pitchFamily="66" charset="0"/>
              <a:cs typeface="Dreaming Outloud Pro" panose="03050502040302030504" pitchFamily="66" charset="0"/>
            </a:endParaRPr>
          </a:p>
          <a:p>
            <a:pPr algn="just"/>
            <a:r>
              <a:rPr lang="en-GB" sz="800" dirty="0">
                <a:latin typeface="Dreaming Outloud Pro" panose="03050502040302030504" pitchFamily="66" charset="0"/>
                <a:cs typeface="Dreaming Outloud Pro" panose="03050502040302030504" pitchFamily="66" charset="0"/>
              </a:rPr>
              <a:t>We will also spend time focusing on our handwriting.</a:t>
            </a:r>
          </a:p>
        </p:txBody>
      </p:sp>
      <p:sp>
        <p:nvSpPr>
          <p:cNvPr id="62" name="Google Shape;62;p13"/>
          <p:cNvSpPr txBox="1"/>
          <p:nvPr/>
        </p:nvSpPr>
        <p:spPr>
          <a:xfrm>
            <a:off x="3398716" y="1944327"/>
            <a:ext cx="2340600" cy="1487136"/>
          </a:xfrm>
          <a:prstGeom prst="rect">
            <a:avLst/>
          </a:prstGeom>
          <a:noFill/>
          <a:ln w="28575" cap="flat" cmpd="sng">
            <a:solidFill>
              <a:srgbClr val="F54BB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latin typeface="Dreaming Outloud Pro" panose="03050502040302030504" pitchFamily="66" charset="0"/>
                <a:ea typeface="Handlee"/>
                <a:cs typeface="Dreaming Outloud Pro" panose="03050502040302030504" pitchFamily="66" charset="0"/>
                <a:sym typeface="Handlee"/>
              </a:rPr>
              <a:t>Start Point</a:t>
            </a:r>
            <a:endParaRPr b="1" dirty="0">
              <a:latin typeface="Dreaming Outloud Pro" panose="03050502040302030504" pitchFamily="66" charset="0"/>
              <a:ea typeface="Handlee"/>
              <a:cs typeface="Dreaming Outloud Pro" panose="03050502040302030504" pitchFamily="66" charset="0"/>
              <a:sym typeface="Handlee"/>
            </a:endParaRPr>
          </a:p>
          <a:p>
            <a:pPr marL="0" lvl="0" indent="0" algn="ctr" rtl="0">
              <a:spcBef>
                <a:spcPts val="0"/>
              </a:spcBef>
              <a:spcAft>
                <a:spcPts val="0"/>
              </a:spcAft>
              <a:buNone/>
            </a:pPr>
            <a:r>
              <a:rPr lang="en-GB" b="1" dirty="0">
                <a:latin typeface="Dreaming Outloud Pro" panose="03050502040302030504" pitchFamily="66" charset="0"/>
                <a:ea typeface="Handlee"/>
                <a:cs typeface="Dreaming Outloud Pro" panose="03050502040302030504" pitchFamily="66" charset="0"/>
                <a:sym typeface="Handlee"/>
              </a:rPr>
              <a:t>Year 1 &amp; 2</a:t>
            </a:r>
            <a:endParaRPr b="1" dirty="0">
              <a:latin typeface="Dreaming Outloud Pro" panose="03050502040302030504" pitchFamily="66" charset="0"/>
              <a:ea typeface="Handlee"/>
              <a:cs typeface="Dreaming Outloud Pro" panose="03050502040302030504" pitchFamily="66" charset="0"/>
              <a:sym typeface="Handlee"/>
            </a:endParaRPr>
          </a:p>
          <a:p>
            <a:pPr marL="0" lvl="0" indent="0" algn="ctr" rtl="0">
              <a:spcBef>
                <a:spcPts val="0"/>
              </a:spcBef>
              <a:spcAft>
                <a:spcPts val="0"/>
              </a:spcAft>
              <a:buNone/>
            </a:pPr>
            <a:r>
              <a:rPr lang="en-GB" b="1" dirty="0">
                <a:latin typeface="Dreaming Outloud Pro"/>
                <a:ea typeface="Handlee"/>
                <a:cs typeface="Dreaming Outloud Pro"/>
                <a:sym typeface="Handlee"/>
              </a:rPr>
              <a:t>Spring Term 2025</a:t>
            </a:r>
            <a:endParaRPr b="1" dirty="0">
              <a:latin typeface="Dreaming Outloud Pro" panose="03050502040302030504" pitchFamily="66" charset="0"/>
              <a:ea typeface="Handlee"/>
              <a:cs typeface="Dreaming Outloud Pro" panose="03050502040302030504" pitchFamily="66" charset="0"/>
              <a:sym typeface="Handlee"/>
            </a:endParaRPr>
          </a:p>
        </p:txBody>
      </p:sp>
      <p:pic>
        <p:nvPicPr>
          <p:cNvPr id="2" name="Picture 1">
            <a:extLst>
              <a:ext uri="{FF2B5EF4-FFF2-40B4-BE49-F238E27FC236}">
                <a16:creationId xmlns:a16="http://schemas.microsoft.com/office/drawing/2014/main" id="{7714D580-D30F-575D-887E-B1E749666409}"/>
              </a:ext>
            </a:extLst>
          </p:cNvPr>
          <p:cNvPicPr>
            <a:picLocks noChangeAspect="1"/>
          </p:cNvPicPr>
          <p:nvPr/>
        </p:nvPicPr>
        <p:blipFill>
          <a:blip r:embed="rId3"/>
          <a:stretch>
            <a:fillRect/>
          </a:stretch>
        </p:blipFill>
        <p:spPr>
          <a:xfrm>
            <a:off x="3637776" y="2734810"/>
            <a:ext cx="1778319" cy="589489"/>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0" ma:contentTypeDescription="Create a new document." ma:contentTypeScope="" ma:versionID="19bf53ccd5397fc60788d8dc1fdf4af5">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de5c5c3102eaa5849f9905ac983a3539"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lcf76f155ced4ddcb4097134ff3c332f xmlns="f9138d25-0e71-4cf7-be13-8f60befdd0a3">
      <Terms xmlns="http://schemas.microsoft.com/office/infopath/2007/PartnerControls"/>
    </lcf76f155ced4ddcb4097134ff3c332f>
    <Fivefinebeeslesson124_x002e_02_x002e_23 xmlns="f9138d25-0e71-4cf7-be13-8f60befdd0a3" xsi:nil="true"/>
    <Questionsareonlyonfirst6pagessoyourchoicewhethertoprintallpagesoronlytheonesthequestionsarebasedon_x002e_ xmlns="f9138d25-0e71-4cf7-be13-8f60befdd0a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722B78E-0FB4-4B5C-88D7-000E77F13D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138d25-0e71-4cf7-be13-8f60befdd0a3"/>
    <ds:schemaRef ds:uri="3164481f-8d36-436d-ad51-ca4db39e19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6A21DF8-271B-4D70-8782-D30214AD2612}">
  <ds:schemaRefs>
    <ds:schemaRef ds:uri="http://schemas.microsoft.com/office/2006/metadata/properties"/>
    <ds:schemaRef ds:uri="http://schemas.microsoft.com/office/infopath/2007/PartnerControls"/>
    <ds:schemaRef ds:uri="3164481f-8d36-436d-ad51-ca4db39e19cb"/>
    <ds:schemaRef ds:uri="f9138d25-0e71-4cf7-be13-8f60befdd0a3"/>
  </ds:schemaRefs>
</ds:datastoreItem>
</file>

<file path=customXml/itemProps3.xml><?xml version="1.0" encoding="utf-8"?>
<ds:datastoreItem xmlns:ds="http://schemas.openxmlformats.org/officeDocument/2006/customXml" ds:itemID="{3CA25A3A-E815-4E39-89BD-6E3D1238814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385</TotalTime>
  <Words>591</Words>
  <Application>Microsoft Office PowerPoint</Application>
  <PresentationFormat>On-screen Show (16:9)</PresentationFormat>
  <Paragraphs>35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Handlee</vt:lpstr>
      <vt:lpstr>Arial</vt:lpstr>
      <vt:lpstr>Dreaming Outloud Pro</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Cose</dc:creator>
  <cp:lastModifiedBy>Hannah Ruston</cp:lastModifiedBy>
  <cp:revision>83</cp:revision>
  <dcterms:modified xsi:type="dcterms:W3CDTF">2025-05-23T11:12:06Z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y fmtid="{D5CDD505-2E9C-101B-9397-08002B2CF9AE}" pid="3" name="MediaServiceImageTags">
    <vt:lpwstr/>
  </property>
</Properties>
</file>