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Handlee" panose="020B0604020202020204" charset="0"/>
      <p:regular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3C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9F6045-0739-1775-49C9-AAC0A0DAA842}" v="261" dt="2025-01-08T21:26:30.306"/>
    <p1510:client id="{22951685-B377-D6C3-F6DA-18B035C24CD7}" v="669" dt="2025-01-09T16:12:31.646"/>
    <p1510:client id="{2DE8524E-8DDF-0D88-3D21-1AA462069CBA}" v="123" dt="2025-01-08T21:13:39.075"/>
    <p1510:client id="{35297943-D4EA-908D-0E61-19F732B6D7D0}" v="9" dt="2025-01-10T07:53:33.4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4"/>
  </p:normalViewPr>
  <p:slideViewPr>
    <p:cSldViewPr snapToGrid="0">
      <p:cViewPr varScale="1">
        <p:scale>
          <a:sx n="138" d="100"/>
          <a:sy n="138" d="100"/>
        </p:scale>
        <p:origin x="834" y="-4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font" Target="fonts/font1.fntdata"/><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6139825" y="79127"/>
            <a:ext cx="2734786" cy="2400627"/>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Science:</a:t>
            </a:r>
            <a:endParaRPr lang="en-US" sz="800" b="1" dirty="0">
              <a:solidFill>
                <a:schemeClr val="dk1"/>
              </a:solidFill>
              <a:latin typeface="Handlee"/>
              <a:ea typeface="Handlee"/>
              <a:cs typeface="Handlee"/>
            </a:endParaRPr>
          </a:p>
          <a:p>
            <a:pPr algn="just"/>
            <a:r>
              <a:rPr lang="en-GB" sz="800" dirty="0">
                <a:solidFill>
                  <a:schemeClr val="dk1"/>
                </a:solidFill>
                <a:latin typeface="Handlee"/>
              </a:rPr>
              <a:t>As scientists, the children will carry out a variety of experiments to understand that we see things because of light travelling between light sources and our eyes. They will explore how light travels in straight lines and that we see objects because they give out or reflect light into our eyes. They will use the idea of light travelling in straight lines to explain why objects and shadows of objects are the same shape.</a:t>
            </a:r>
            <a:endParaRPr lang="en-GB" dirty="0">
              <a:solidFill>
                <a:schemeClr val="dk1"/>
              </a:solidFill>
            </a:endParaRPr>
          </a:p>
          <a:p>
            <a:pPr algn="just"/>
            <a:endParaRPr lang="en-GB" sz="800" b="1" dirty="0">
              <a:solidFill>
                <a:schemeClr val="dk1"/>
              </a:solidFill>
              <a:latin typeface="Handlee"/>
            </a:endParaRPr>
          </a:p>
          <a:p>
            <a:pPr algn="just"/>
            <a:r>
              <a:rPr lang="en-GB" sz="800" b="1" dirty="0">
                <a:solidFill>
                  <a:schemeClr val="dk1"/>
                </a:solidFill>
                <a:latin typeface="Handlee"/>
                <a:ea typeface="Handlee"/>
                <a:sym typeface="Handlee"/>
              </a:rPr>
              <a:t>Maths</a:t>
            </a:r>
            <a:r>
              <a:rPr lang="en-GB" sz="800" b="1" dirty="0">
                <a:solidFill>
                  <a:schemeClr val="dk1"/>
                </a:solidFill>
                <a:latin typeface="Handlee"/>
                <a:ea typeface="Handlee"/>
                <a:cs typeface="Handlee"/>
                <a:sym typeface="Handlee"/>
              </a:rPr>
              <a:t>: </a:t>
            </a:r>
            <a:endParaRPr sz="800" b="1" dirty="0">
              <a:solidFill>
                <a:schemeClr val="dk1"/>
              </a:solidFill>
              <a:latin typeface="Handlee"/>
              <a:ea typeface="Handlee"/>
              <a:cs typeface="Handlee"/>
            </a:endParaRPr>
          </a:p>
          <a:p>
            <a:pPr algn="just"/>
            <a:r>
              <a:rPr lang="en-GB" sz="800" dirty="0">
                <a:solidFill>
                  <a:schemeClr val="dk1"/>
                </a:solidFill>
                <a:latin typeface="Handlee"/>
                <a:ea typeface="Handlee"/>
                <a:cs typeface="Handlee"/>
              </a:rPr>
              <a:t>As mathematicians Year 4 will firstly be continuing with multiplication &amp; division, we will then move onto area, length &amp; perimeter, after that we will explore fractions and will end the term learning about mass &amp; capacity. Year 5 &amp; 6 will be continue exploring fractions, then shall revisit multiplication and division, we will next move onto decimals,  then finish off Spring Term learning about area, perimeter and volume.</a:t>
            </a:r>
          </a:p>
          <a:p>
            <a:pPr algn="just">
              <a:buSzPts val="1100"/>
            </a:pPr>
            <a:endParaRPr lang="en-GB" sz="800" dirty="0">
              <a:solidFill>
                <a:schemeClr val="dk1"/>
              </a:solidFill>
              <a:latin typeface="Handlee"/>
              <a:ea typeface="Handlee"/>
              <a:cs typeface="Handlee"/>
            </a:endParaRPr>
          </a:p>
        </p:txBody>
      </p:sp>
      <p:sp>
        <p:nvSpPr>
          <p:cNvPr id="55" name="Google Shape;55;p13"/>
          <p:cNvSpPr txBox="1"/>
          <p:nvPr/>
        </p:nvSpPr>
        <p:spPr>
          <a:xfrm>
            <a:off x="3203366" y="3318218"/>
            <a:ext cx="2817297" cy="1647472"/>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dirty="0">
                <a:solidFill>
                  <a:schemeClr val="dk1"/>
                </a:solidFill>
                <a:latin typeface="Handlee"/>
                <a:ea typeface="Handlee"/>
                <a:cs typeface="Handlee"/>
                <a:sym typeface="Handlee"/>
              </a:rPr>
              <a:t>RE:</a:t>
            </a:r>
          </a:p>
          <a:p>
            <a:pPr algn="just">
              <a:lnSpc>
                <a:spcPct val="107915"/>
              </a:lnSpc>
            </a:pPr>
            <a:r>
              <a:rPr lang="en-GB" sz="800" dirty="0">
                <a:solidFill>
                  <a:schemeClr val="dk1"/>
                </a:solidFill>
                <a:latin typeface="Handlee"/>
                <a:ea typeface="Handlee"/>
                <a:cs typeface="Handlee"/>
                <a:sym typeface="Handlee"/>
              </a:rPr>
              <a:t>This term, the children will identify some beliefs about God in Islam, expressed in Surah 1. They will also make clear links between beliefs about God and ibadah (worship) and how this links to prayer, fasting, celebrating and the intention to live out the five pillars of Islam. </a:t>
            </a:r>
            <a:endParaRPr lang="en-GB" sz="800">
              <a:solidFill>
                <a:schemeClr val="dk1"/>
              </a:solidFill>
              <a:latin typeface="Handlee"/>
              <a:ea typeface="Handlee"/>
              <a:cs typeface="Handlee"/>
              <a:sym typeface="Handlee"/>
            </a:endParaRPr>
          </a:p>
          <a:p>
            <a:pPr algn="just">
              <a:lnSpc>
                <a:spcPct val="107915"/>
              </a:lnSpc>
            </a:pPr>
            <a:endParaRPr lang="en-GB" sz="800" b="1" dirty="0">
              <a:solidFill>
                <a:schemeClr val="dk1"/>
              </a:solidFill>
              <a:latin typeface="Handlee"/>
              <a:ea typeface="Handlee"/>
              <a:cs typeface="Handlee"/>
              <a:sym typeface="Handlee"/>
            </a:endParaRPr>
          </a:p>
          <a:p>
            <a:pPr algn="just">
              <a:lnSpc>
                <a:spcPct val="107915"/>
              </a:lnSpc>
            </a:pPr>
            <a:r>
              <a:rPr lang="en-GB" sz="800" b="1" dirty="0">
                <a:solidFill>
                  <a:schemeClr val="dk1"/>
                </a:solidFill>
                <a:latin typeface="Handlee"/>
                <a:ea typeface="Handlee"/>
                <a:cs typeface="Handlee"/>
                <a:sym typeface="Handlee"/>
              </a:rPr>
              <a:t>Christian Distinctiveness: </a:t>
            </a:r>
            <a:endParaRPr lang="en-GB" sz="800" b="1" dirty="0">
              <a:solidFill>
                <a:schemeClr val="dk1"/>
              </a:solidFill>
              <a:latin typeface="Handlee"/>
              <a:ea typeface="Handlee"/>
              <a:cs typeface="Handlee"/>
            </a:endParaRPr>
          </a:p>
          <a:p>
            <a:pPr algn="just">
              <a:lnSpc>
                <a:spcPct val="107915"/>
              </a:lnSpc>
            </a:pPr>
            <a:r>
              <a:rPr lang="en-GB" sz="800" dirty="0">
                <a:solidFill>
                  <a:schemeClr val="dk1"/>
                </a:solidFill>
                <a:latin typeface="Handlee"/>
                <a:ea typeface="Handlee"/>
                <a:cs typeface="Handlee"/>
                <a:sym typeface="Handlee"/>
              </a:rPr>
              <a:t>We demonstrate our Christian Values through daily acts of collective worship, singing worship and family group acts of worship.</a:t>
            </a:r>
            <a:endParaRPr sz="800" dirty="0">
              <a:solidFill>
                <a:schemeClr val="dk1"/>
              </a:solidFill>
              <a:latin typeface="Handlee"/>
              <a:ea typeface="Handlee"/>
              <a:cs typeface="Handlee"/>
            </a:endParaRPr>
          </a:p>
        </p:txBody>
      </p:sp>
      <p:sp>
        <p:nvSpPr>
          <p:cNvPr id="56" name="Google Shape;56;p13"/>
          <p:cNvSpPr txBox="1"/>
          <p:nvPr/>
        </p:nvSpPr>
        <p:spPr>
          <a:xfrm>
            <a:off x="197269" y="3179"/>
            <a:ext cx="3000206" cy="1918059"/>
          </a:xfrm>
          <a:prstGeom prst="rect">
            <a:avLst/>
          </a:prstGeom>
          <a:noFill/>
          <a:ln>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PE:</a:t>
            </a:r>
            <a:endParaRPr sz="800" b="1" dirty="0">
              <a:solidFill>
                <a:schemeClr val="dk1"/>
              </a:solidFill>
              <a:latin typeface="Handlee"/>
              <a:ea typeface="Handlee"/>
              <a:cs typeface="Handlee"/>
              <a:sym typeface="Handlee"/>
            </a:endParaRPr>
          </a:p>
          <a:p>
            <a:pPr algn="just"/>
            <a:r>
              <a:rPr lang="en-GB" sz="800" dirty="0">
                <a:solidFill>
                  <a:schemeClr val="dk1"/>
                </a:solidFill>
                <a:latin typeface="Handlee"/>
              </a:rPr>
              <a:t>As well-rounded, active citizens, our children will feel a sense of belonging by immersing themselves in a wide range of physical activities. This term, our sessions will be guided by an external PE provider, and they will take place on Friday. We will be creating dance routines  and net and wall games with a focus on badminton. </a:t>
            </a:r>
            <a:endParaRPr lang="en-GB" dirty="0" err="1">
              <a:solidFill>
                <a:schemeClr val="dk1"/>
              </a:solidFill>
            </a:endParaRPr>
          </a:p>
          <a:p>
            <a:pPr algn="just"/>
            <a:endParaRPr lang="en-GB" sz="800" dirty="0">
              <a:solidFill>
                <a:schemeClr val="dk1"/>
              </a:solidFill>
              <a:latin typeface="Handlee"/>
            </a:endParaRPr>
          </a:p>
          <a:p>
            <a:pPr algn="just"/>
            <a:r>
              <a:rPr lang="en-GB" sz="800" b="1" dirty="0">
                <a:solidFill>
                  <a:schemeClr val="dk1"/>
                </a:solidFill>
                <a:latin typeface="Handlee"/>
                <a:sym typeface="Handlee"/>
              </a:rPr>
              <a:t>Forest</a:t>
            </a:r>
            <a:r>
              <a:rPr lang="en-GB" sz="800" b="1" dirty="0">
                <a:solidFill>
                  <a:schemeClr val="dk1"/>
                </a:solidFill>
                <a:latin typeface="Handlee"/>
                <a:ea typeface="Handlee"/>
                <a:cs typeface="Handlee"/>
                <a:sym typeface="Handlee"/>
              </a:rPr>
              <a:t> School:</a:t>
            </a:r>
            <a:endParaRPr sz="800" b="1">
              <a:solidFill>
                <a:schemeClr val="dk1"/>
              </a:solidFill>
              <a:latin typeface="Handlee"/>
              <a:ea typeface="Handlee"/>
              <a:cs typeface="Handlee"/>
            </a:endParaRPr>
          </a:p>
          <a:p>
            <a:pPr algn="just">
              <a:buClr>
                <a:schemeClr val="dk1"/>
              </a:buClr>
              <a:buSzPts val="1100"/>
            </a:pPr>
            <a:r>
              <a:rPr lang="en-GB" sz="800" dirty="0">
                <a:solidFill>
                  <a:schemeClr val="dk1"/>
                </a:solidFill>
                <a:latin typeface="Handlee"/>
                <a:ea typeface="Handlee"/>
                <a:cs typeface="Handlee"/>
                <a:sym typeface="Handlee"/>
              </a:rPr>
              <a:t>We are extremely fortunate to be able to access provision for outdoor learning which can increase a child's confidence and self-esteem through exploration, problem solving, and being encouraged to learn how to assess and take appropriate risks depending on their environment. </a:t>
            </a:r>
            <a:r>
              <a:rPr lang="en-GB" sz="800" b="1" i="1" dirty="0">
                <a:solidFill>
                  <a:schemeClr val="dk1"/>
                </a:solidFill>
                <a:latin typeface="Handlee"/>
                <a:ea typeface="Handlee"/>
                <a:cs typeface="Handlee"/>
                <a:sym typeface="Handlee"/>
              </a:rPr>
              <a:t>Please ensure children come to school with appropriate clothing and footwear for these sessions on Wednesdays.</a:t>
            </a:r>
            <a:endParaRPr sz="800" dirty="0">
              <a:solidFill>
                <a:schemeClr val="dk1"/>
              </a:solidFill>
            </a:endParaRPr>
          </a:p>
        </p:txBody>
      </p:sp>
      <p:sp>
        <p:nvSpPr>
          <p:cNvPr id="57" name="Google Shape;57;p13"/>
          <p:cNvSpPr txBox="1"/>
          <p:nvPr/>
        </p:nvSpPr>
        <p:spPr>
          <a:xfrm>
            <a:off x="3202005" y="79127"/>
            <a:ext cx="2742621" cy="923299"/>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algn="just">
              <a:buClr>
                <a:schemeClr val="dk1"/>
              </a:buClr>
              <a:buSzPts val="1100"/>
            </a:pPr>
            <a:r>
              <a:rPr lang="en-GB" sz="800" b="1" dirty="0">
                <a:solidFill>
                  <a:schemeClr val="dk1"/>
                </a:solidFill>
                <a:latin typeface="Handlee"/>
                <a:ea typeface="Handlee"/>
                <a:cs typeface="Handlee"/>
                <a:sym typeface="Handlee"/>
              </a:rPr>
              <a:t>Art &amp; Design:</a:t>
            </a:r>
            <a:endParaRPr lang="en-US">
              <a:solidFill>
                <a:schemeClr val="dk1"/>
              </a:solidFill>
              <a:latin typeface="Handlee"/>
            </a:endParaRPr>
          </a:p>
          <a:p>
            <a:pPr algn="just"/>
            <a:r>
              <a:rPr lang="en-GB" sz="800" dirty="0">
                <a:solidFill>
                  <a:schemeClr val="dk1"/>
                </a:solidFill>
                <a:latin typeface="Handlee"/>
              </a:rPr>
              <a:t>As artists, we will be learning about the work of L.S Lowry. We will explore Lowry’s exploration of community and the balance between life and work. We will examine the techniques Lowry used to create his works and his placement within the artistic world at the time of the painting and beyond.</a:t>
            </a:r>
          </a:p>
        </p:txBody>
      </p:sp>
      <p:sp>
        <p:nvSpPr>
          <p:cNvPr id="58" name="Google Shape;58;p13"/>
          <p:cNvSpPr txBox="1"/>
          <p:nvPr/>
        </p:nvSpPr>
        <p:spPr>
          <a:xfrm>
            <a:off x="186659" y="2976902"/>
            <a:ext cx="2911456" cy="2441023"/>
          </a:xfrm>
          <a:prstGeom prst="rect">
            <a:avLst/>
          </a:prstGeom>
          <a:noFill/>
          <a:ln>
            <a:no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History and Geography:</a:t>
            </a:r>
            <a:endParaRPr lang="en-US" sz="800" dirty="0">
              <a:solidFill>
                <a:schemeClr val="dk1"/>
              </a:solidFill>
              <a:latin typeface="Handlee"/>
              <a:ea typeface="Handlee"/>
              <a:cs typeface="Handlee"/>
            </a:endParaRPr>
          </a:p>
          <a:p>
            <a:pPr>
              <a:lnSpc>
                <a:spcPct val="107915"/>
              </a:lnSpc>
              <a:buSzPts val="1100"/>
            </a:pPr>
            <a:r>
              <a:rPr lang="en-GB" sz="800" dirty="0">
                <a:solidFill>
                  <a:schemeClr val="dk1"/>
                </a:solidFill>
                <a:latin typeface="Handlee"/>
              </a:rPr>
              <a:t>As Historians, we will immerse ourselves in the prehistoric world, exploring and questioning how palaeontologists and archaeologists find out what the world was like millions of years ago. We will discover and explore dinosaurs, early man and Ice Age animals, as well as investigating what life was like in Britain from the Stone Age to the Iron Age.</a:t>
            </a:r>
          </a:p>
          <a:p>
            <a:pPr>
              <a:lnSpc>
                <a:spcPct val="107915"/>
              </a:lnSpc>
              <a:buSzPts val="1100"/>
            </a:pPr>
            <a:endParaRPr lang="en-GB" sz="800" dirty="0">
              <a:solidFill>
                <a:schemeClr val="dk1"/>
              </a:solidFill>
              <a:latin typeface="Handlee"/>
            </a:endParaRPr>
          </a:p>
          <a:p>
            <a:pPr>
              <a:lnSpc>
                <a:spcPct val="107915"/>
              </a:lnSpc>
              <a:buSzPts val="1100"/>
            </a:pPr>
            <a:r>
              <a:rPr lang="en-GB" sz="800" dirty="0">
                <a:solidFill>
                  <a:schemeClr val="dk1"/>
                </a:solidFill>
                <a:latin typeface="Handlee"/>
              </a:rPr>
              <a:t>As Geographers, we will explore the Northern and Southern hemispheres as well as the Equator, an imaginary line which circles around the Earth, halfway between the North and South Poles. We will explore the concept of time zones, learning why time varies across different parts of the world and discover the regions of the Arctic and the Antarctic, finding similarities and differences between them.</a:t>
            </a:r>
          </a:p>
          <a:p>
            <a:pPr algn="just">
              <a:buSzPts val="1100"/>
            </a:pPr>
            <a:endParaRPr lang="en-GB" sz="900" dirty="0">
              <a:solidFill>
                <a:schemeClr val="dk1"/>
              </a:solidFill>
              <a:latin typeface="Handlee"/>
            </a:endParaRPr>
          </a:p>
          <a:p>
            <a:pPr algn="just">
              <a:buSzPts val="1100"/>
            </a:pPr>
            <a:endParaRPr lang="en-GB" sz="800" dirty="0">
              <a:solidFill>
                <a:schemeClr val="dk1"/>
              </a:solidFill>
              <a:latin typeface="Handlee"/>
            </a:endParaRPr>
          </a:p>
        </p:txBody>
      </p:sp>
      <p:sp>
        <p:nvSpPr>
          <p:cNvPr id="59" name="Google Shape;59;p13"/>
          <p:cNvSpPr txBox="1"/>
          <p:nvPr/>
        </p:nvSpPr>
        <p:spPr>
          <a:xfrm>
            <a:off x="184215" y="1884867"/>
            <a:ext cx="2893598" cy="1169521"/>
          </a:xfrm>
          <a:prstGeom prst="rect">
            <a:avLst/>
          </a:prstGeom>
          <a:noFill/>
          <a:ln w="19050" cap="flat" cmpd="sng">
            <a:solidFill>
              <a:schemeClr val="bg1"/>
            </a:solidFill>
            <a:prstDash val="solid"/>
            <a:round/>
            <a:headEnd type="none" w="sm" len="sm"/>
            <a:tailEnd type="none" w="sm" len="sm"/>
          </a:ln>
        </p:spPr>
        <p:txBody>
          <a:bodyPr spcFirstLastPara="1" wrap="square" lIns="91425" tIns="91425" rIns="91425" bIns="91425" anchor="t" anchorCtr="0">
            <a:spAutoFit/>
          </a:bodyPr>
          <a:lstStyle/>
          <a:p>
            <a:pPr algn="just">
              <a:buClr>
                <a:schemeClr val="dk1"/>
              </a:buClr>
              <a:buSzPts val="1100"/>
            </a:pPr>
            <a:r>
              <a:rPr lang="en-GB" sz="800" b="1" dirty="0">
                <a:solidFill>
                  <a:schemeClr val="dk1"/>
                </a:solidFill>
                <a:latin typeface="Handlee"/>
                <a:ea typeface="Handlee"/>
                <a:cs typeface="Handlee"/>
                <a:sym typeface="Handlee"/>
              </a:rPr>
              <a:t>Music: </a:t>
            </a:r>
            <a:endParaRPr lang="en-US" sz="800" b="1" dirty="0">
              <a:solidFill>
                <a:schemeClr val="dk1"/>
              </a:solidFill>
              <a:latin typeface="Handlee"/>
              <a:ea typeface="Handlee"/>
              <a:cs typeface="Handlee"/>
              <a:sym typeface="Handlee"/>
            </a:endParaRPr>
          </a:p>
          <a:p>
            <a:pPr algn="just">
              <a:buSzPts val="1100"/>
            </a:pPr>
            <a:r>
              <a:rPr lang="en-GB" sz="800" dirty="0">
                <a:solidFill>
                  <a:schemeClr val="dk1"/>
                </a:solidFill>
                <a:latin typeface="Handlee"/>
                <a:ea typeface="Handlee"/>
                <a:cs typeface="Handlee"/>
                <a:sym typeface="Handlee"/>
              </a:rPr>
              <a:t>In Music we will explore the theme of protest songs through the song Something Inside (so strong). British songwriter Labi Siffre composed the song in 1987, inspired by the injustice of South Africa’s system of racial apartheid. Protest songs have been sung around the world for centuries, calling for social change and shining a light on injustice. We will also have whole class music lessons.</a:t>
            </a:r>
            <a:endParaRPr lang="en-GB" sz="800" dirty="0">
              <a:solidFill>
                <a:schemeClr val="dk1"/>
              </a:solidFill>
              <a:latin typeface="Handlee"/>
              <a:ea typeface="Handlee"/>
              <a:cs typeface="Handlee"/>
            </a:endParaRPr>
          </a:p>
          <a:p>
            <a:pPr algn="just">
              <a:buClr>
                <a:schemeClr val="dk1"/>
              </a:buClr>
              <a:buSzPts val="1100"/>
            </a:pPr>
            <a:endParaRPr lang="en-GB" sz="800" dirty="0">
              <a:solidFill>
                <a:schemeClr val="dk1"/>
              </a:solidFill>
              <a:latin typeface="Handlee"/>
              <a:ea typeface="Handlee"/>
              <a:cs typeface="Handlee"/>
            </a:endParaRPr>
          </a:p>
        </p:txBody>
      </p:sp>
      <p:sp>
        <p:nvSpPr>
          <p:cNvPr id="60" name="Google Shape;60;p13"/>
          <p:cNvSpPr txBox="1"/>
          <p:nvPr/>
        </p:nvSpPr>
        <p:spPr>
          <a:xfrm flipH="1">
            <a:off x="6138061" y="2445331"/>
            <a:ext cx="2736722" cy="1046410"/>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algn="just"/>
            <a:r>
              <a:rPr lang="en-GB" sz="800" b="1" dirty="0">
                <a:solidFill>
                  <a:schemeClr val="dk1"/>
                </a:solidFill>
                <a:latin typeface="Handlee"/>
                <a:ea typeface="Handlee"/>
                <a:cs typeface="Handlee"/>
                <a:sym typeface="Handlee"/>
              </a:rPr>
              <a:t>RHE: </a:t>
            </a:r>
            <a:endParaRPr lang="en-GB" sz="800" dirty="0">
              <a:solidFill>
                <a:schemeClr val="dk1"/>
              </a:solidFill>
              <a:latin typeface="Handlee"/>
              <a:ea typeface="Handlee"/>
              <a:cs typeface="Handlee"/>
              <a:sym typeface="Handlee"/>
            </a:endParaRPr>
          </a:p>
          <a:p>
            <a:pPr algn="just"/>
            <a:r>
              <a:rPr lang="en-GB" sz="800" dirty="0">
                <a:solidFill>
                  <a:schemeClr val="dk1"/>
                </a:solidFill>
                <a:latin typeface="Handlee"/>
              </a:rPr>
              <a:t>As responsible citizens living in the wider world, we will learn that education is a human right and why this is important. We will think about how we care for others and our responsibility to care for things and people around us. We will also discuss what prejudice and discrimination are and why and how they should be challenged. </a:t>
            </a:r>
            <a:endParaRPr lang="en-GB" dirty="0">
              <a:solidFill>
                <a:schemeClr val="dk1"/>
              </a:solidFill>
            </a:endParaRPr>
          </a:p>
        </p:txBody>
      </p:sp>
      <p:sp>
        <p:nvSpPr>
          <p:cNvPr id="61" name="Google Shape;61;p13"/>
          <p:cNvSpPr txBox="1"/>
          <p:nvPr/>
        </p:nvSpPr>
        <p:spPr>
          <a:xfrm>
            <a:off x="6140769" y="3521687"/>
            <a:ext cx="2730639" cy="1381502"/>
          </a:xfrm>
          <a:prstGeom prst="rect">
            <a:avLst/>
          </a:prstGeom>
          <a:noFill/>
          <a:ln w="19050">
            <a:solidFill>
              <a:srgbClr val="FA3CAD"/>
            </a:solidFill>
          </a:ln>
        </p:spPr>
        <p:txBody>
          <a:bodyPr spcFirstLastPara="1" wrap="square" lIns="91425" tIns="91425" rIns="91425" bIns="91425" anchor="t" anchorCtr="0">
            <a:spAutoFit/>
          </a:bodyPr>
          <a:lstStyle/>
          <a:p>
            <a:pPr algn="just">
              <a:lnSpc>
                <a:spcPct val="107916"/>
              </a:lnSpc>
              <a:buClr>
                <a:schemeClr val="dk1"/>
              </a:buClr>
              <a:buSzPts val="1100"/>
            </a:pPr>
            <a:r>
              <a:rPr lang="en-GB" sz="800" b="1" dirty="0">
                <a:solidFill>
                  <a:schemeClr val="dk1"/>
                </a:solidFill>
                <a:latin typeface="Handlee"/>
                <a:ea typeface="Handlee"/>
                <a:cs typeface="Handlee"/>
                <a:sym typeface="Handlee"/>
              </a:rPr>
              <a:t>English:</a:t>
            </a:r>
            <a:r>
              <a:rPr lang="en-GB" sz="800" dirty="0">
                <a:solidFill>
                  <a:schemeClr val="dk1"/>
                </a:solidFill>
                <a:latin typeface="Handlee"/>
                <a:ea typeface="Handlee"/>
                <a:cs typeface="Handlee"/>
                <a:sym typeface="Handlee"/>
              </a:rPr>
              <a:t>  </a:t>
            </a:r>
            <a:endParaRPr lang="en-US" sz="800" b="1" dirty="0">
              <a:solidFill>
                <a:schemeClr val="dk1"/>
              </a:solidFill>
              <a:latin typeface="Handlee"/>
              <a:ea typeface="Handlee"/>
              <a:cs typeface="Handlee"/>
              <a:sym typeface="Handlee"/>
            </a:endParaRPr>
          </a:p>
          <a:p>
            <a:pPr algn="just">
              <a:lnSpc>
                <a:spcPct val="107915"/>
              </a:lnSpc>
              <a:buSzPts val="1100"/>
            </a:pPr>
            <a:r>
              <a:rPr lang="en-GB" sz="800" dirty="0">
                <a:solidFill>
                  <a:schemeClr val="dk1"/>
                </a:solidFill>
                <a:latin typeface="Handlee"/>
                <a:ea typeface="Handlee"/>
                <a:cs typeface="Handlee"/>
                <a:sym typeface="Handlee"/>
              </a:rPr>
              <a:t>As writers, our learning will be underpinned by the purpose of writing ‘to inform’. We will immerse ourselves into a variety of different informative texts with a non – chronological report as our main writing outcome. We will develop our understanding of how a report is written. In class, we will be using our DERIC (decode, explain, retrieve, infer and choice) reading skills to retrieve information and answer questions related to our class novel 'Stig of the Dump'.</a:t>
            </a:r>
            <a:endParaRPr sz="800" b="1">
              <a:solidFill>
                <a:schemeClr val="dk1"/>
              </a:solidFill>
              <a:latin typeface="Handlee"/>
              <a:ea typeface="Handlee"/>
              <a:cs typeface="Handlee"/>
            </a:endParaRPr>
          </a:p>
        </p:txBody>
      </p:sp>
      <p:sp>
        <p:nvSpPr>
          <p:cNvPr id="62" name="Google Shape;62;p13"/>
          <p:cNvSpPr txBox="1"/>
          <p:nvPr/>
        </p:nvSpPr>
        <p:spPr>
          <a:xfrm>
            <a:off x="3201775" y="1266636"/>
            <a:ext cx="2751535" cy="1898511"/>
          </a:xfrm>
          <a:prstGeom prst="rect">
            <a:avLst/>
          </a:prstGeom>
          <a:solidFill>
            <a:srgbClr val="92D050"/>
          </a:solidFill>
          <a:ln w="28575" cap="flat" cmpd="sng">
            <a:solidFill>
              <a:srgbClr val="FA3CAD"/>
            </a:solidFill>
            <a:prstDash val="solid"/>
            <a:round/>
            <a:headEnd type="none" w="sm" len="sm"/>
            <a:tailEnd type="none" w="sm" len="sm"/>
          </a:ln>
        </p:spPr>
        <p:txBody>
          <a:bodyPr spcFirstLastPara="1" wrap="square" lIns="91425" tIns="91425" rIns="91425" bIns="91425" anchor="t" anchorCtr="0">
            <a:noAutofit/>
          </a:bodyPr>
          <a:lstStyle/>
          <a:p>
            <a:pPr algn="ctr"/>
            <a:r>
              <a:rPr lang="en-GB" sz="1000" b="1" dirty="0">
                <a:latin typeface="Handlee"/>
                <a:ea typeface="Handlee"/>
                <a:cs typeface="Handlee"/>
                <a:sym typeface="Handlee"/>
              </a:rPr>
              <a:t>Croft Class </a:t>
            </a:r>
            <a:endParaRPr lang="en-US" sz="1000" b="1" dirty="0">
              <a:latin typeface="Handlee"/>
              <a:ea typeface="Handlee"/>
              <a:cs typeface="Handlee"/>
            </a:endParaRPr>
          </a:p>
          <a:p>
            <a:pPr algn="ctr"/>
            <a:r>
              <a:rPr lang="en-GB" sz="1000" b="1" dirty="0">
                <a:latin typeface="Handlee"/>
                <a:ea typeface="Handlee"/>
                <a:cs typeface="Handlee"/>
                <a:sym typeface="Handlee"/>
              </a:rPr>
              <a:t>Spring 2025</a:t>
            </a:r>
            <a:endParaRPr lang="en-GB" sz="1000" b="1" dirty="0">
              <a:latin typeface="Handlee"/>
              <a:ea typeface="Handlee"/>
              <a:cs typeface="Handlee"/>
            </a:endParaRPr>
          </a:p>
          <a:p>
            <a:pPr algn="ctr"/>
            <a:endParaRPr lang="en-GB" sz="1000" dirty="0">
              <a:latin typeface="Handlee"/>
              <a:ea typeface="Handlee"/>
              <a:cs typeface="Handlee"/>
            </a:endParaRPr>
          </a:p>
          <a:p>
            <a:pPr algn="ctr"/>
            <a:endParaRPr lang="en-GB" sz="1000" b="1" dirty="0">
              <a:latin typeface="Handlee"/>
              <a:ea typeface="Handlee"/>
              <a:cs typeface="Handlee"/>
            </a:endParaRPr>
          </a:p>
          <a:p>
            <a:pPr algn="ctr"/>
            <a:endParaRPr lang="en-GB" sz="1000" b="1" dirty="0">
              <a:latin typeface="Handlee"/>
              <a:ea typeface="Handlee"/>
              <a:cs typeface="Handlee"/>
            </a:endParaRPr>
          </a:p>
          <a:p>
            <a:pPr algn="ctr"/>
            <a:endParaRPr lang="en-GB" b="1" dirty="0">
              <a:latin typeface="Handlee"/>
              <a:ea typeface="Handlee"/>
              <a:cs typeface="Handlee"/>
            </a:endParaRPr>
          </a:p>
          <a:p>
            <a:pPr algn="ctr"/>
            <a:endParaRPr lang="en-GB" b="1" dirty="0">
              <a:latin typeface="Handlee"/>
              <a:ea typeface="Handlee"/>
              <a:cs typeface="Handlee"/>
            </a:endParaRPr>
          </a:p>
        </p:txBody>
      </p:sp>
      <p:pic>
        <p:nvPicPr>
          <p:cNvPr id="2" name="Picture 1" descr="A painting of a crowd of people walking in a city&#10;&#10;Description automatically generated">
            <a:extLst>
              <a:ext uri="{FF2B5EF4-FFF2-40B4-BE49-F238E27FC236}">
                <a16:creationId xmlns:a16="http://schemas.microsoft.com/office/drawing/2014/main" id="{8FE6FE46-358D-D70C-FCCD-B7EB7262920B}"/>
              </a:ext>
            </a:extLst>
          </p:cNvPr>
          <p:cNvPicPr>
            <a:picLocks noChangeAspect="1"/>
          </p:cNvPicPr>
          <p:nvPr/>
        </p:nvPicPr>
        <p:blipFill>
          <a:blip r:embed="rId3"/>
          <a:stretch>
            <a:fillRect/>
          </a:stretch>
        </p:blipFill>
        <p:spPr>
          <a:xfrm>
            <a:off x="3826772" y="1786973"/>
            <a:ext cx="1498739" cy="1188555"/>
          </a:xfrm>
          <a:prstGeom prst="rect">
            <a:avLst/>
          </a:prstGeom>
        </p:spPr>
      </p:pic>
      <p:sp>
        <p:nvSpPr>
          <p:cNvPr id="4" name="Google Shape;55;p13">
            <a:extLst>
              <a:ext uri="{FF2B5EF4-FFF2-40B4-BE49-F238E27FC236}">
                <a16:creationId xmlns:a16="http://schemas.microsoft.com/office/drawing/2014/main" id="{134884DD-9CB2-528E-406F-056B75CDD667}"/>
              </a:ext>
            </a:extLst>
          </p:cNvPr>
          <p:cNvSpPr txBox="1"/>
          <p:nvPr/>
        </p:nvSpPr>
        <p:spPr>
          <a:xfrm>
            <a:off x="235934" y="2968348"/>
            <a:ext cx="2794437" cy="2161661"/>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endParaRPr lang="en-GB" sz="800" b="1" dirty="0">
              <a:solidFill>
                <a:schemeClr val="dk1"/>
              </a:solidFill>
              <a:latin typeface="Handlee"/>
              <a:ea typeface="Handlee"/>
              <a:cs typeface="Handlee"/>
            </a:endParaRPr>
          </a:p>
        </p:txBody>
      </p:sp>
      <p:sp>
        <p:nvSpPr>
          <p:cNvPr id="5" name="Google Shape;55;p13">
            <a:extLst>
              <a:ext uri="{FF2B5EF4-FFF2-40B4-BE49-F238E27FC236}">
                <a16:creationId xmlns:a16="http://schemas.microsoft.com/office/drawing/2014/main" id="{B30CC4F9-0A95-F58F-C108-8AEBDE1FD975}"/>
              </a:ext>
            </a:extLst>
          </p:cNvPr>
          <p:cNvSpPr txBox="1"/>
          <p:nvPr/>
        </p:nvSpPr>
        <p:spPr>
          <a:xfrm>
            <a:off x="6144686" y="154262"/>
            <a:ext cx="2733477" cy="1110101"/>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endParaRPr lang="en-GB" sz="800" b="1" dirty="0">
              <a:solidFill>
                <a:schemeClr val="dk1"/>
              </a:solidFill>
              <a:latin typeface="Handlee"/>
              <a:ea typeface="Handlee"/>
              <a:cs typeface="Handlee"/>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0" ma:contentTypeDescription="Create a new document." ma:contentTypeScope="" ma:versionID="19bf53ccd5397fc60788d8dc1fdf4af5">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de5c5c3102eaa5849f9905ac983a3539"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lcf76f155ced4ddcb4097134ff3c332f xmlns="f9138d25-0e71-4cf7-be13-8f60befdd0a3">
      <Terms xmlns="http://schemas.microsoft.com/office/infopath/2007/PartnerControls"/>
    </lcf76f155ced4ddcb4097134ff3c332f>
    <Fivefinebeeslesson124_x002e_02_x002e_23 xmlns="f9138d25-0e71-4cf7-be13-8f60befdd0a3" xsi:nil="true"/>
    <Questionsareonlyonfirst6pagessoyourchoicewhethertoprintallpagesoronlytheonesthequestionsarebasedon_x002e_ xmlns="f9138d25-0e71-4cf7-be13-8f60befdd0a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729A73F-7DC6-4638-B4D0-44B8C760A7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138d25-0e71-4cf7-be13-8f60befdd0a3"/>
    <ds:schemaRef ds:uri="3164481f-8d36-436d-ad51-ca4db39e19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6A21DF8-271B-4D70-8782-D30214AD2612}">
  <ds:schemaRefs>
    <ds:schemaRef ds:uri="3164481f-8d36-436d-ad51-ca4db39e19cb"/>
    <ds:schemaRef ds:uri="f9138d25-0e71-4cf7-be13-8f60befdd0a3"/>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3CA25A3A-E815-4E39-89BD-6E3D123881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435</TotalTime>
  <Words>808</Words>
  <Application>Microsoft Office PowerPoint</Application>
  <PresentationFormat>On-screen Show (16:9)</PresentationFormat>
  <Paragraphs>32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Handlee</vt:lpstr>
      <vt:lpstr>Arial</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Cose</dc:creator>
  <cp:lastModifiedBy>Hannah Ruston</cp:lastModifiedBy>
  <cp:revision>647</cp:revision>
  <dcterms:modified xsi:type="dcterms:W3CDTF">2025-05-23T07:24:09Z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ies>
</file>